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media/image3.svg" ContentType="image/svg+xml"/>
  <Override PartName="/ppt/media/image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17"/>
  </p:handoutMasterIdLst>
  <p:sldIdLst>
    <p:sldId id="1359" r:id="rId3"/>
    <p:sldId id="1080" r:id="rId4"/>
    <p:sldId id="1358" r:id="rId6"/>
    <p:sldId id="1501" r:id="rId7"/>
    <p:sldId id="1502" r:id="rId8"/>
    <p:sldId id="1509" r:id="rId9"/>
    <p:sldId id="1500" r:id="rId10"/>
    <p:sldId id="1510" r:id="rId11"/>
    <p:sldId id="1505" r:id="rId12"/>
    <p:sldId id="1511" r:id="rId13"/>
    <p:sldId id="1534" r:id="rId14"/>
    <p:sldId id="1360" r:id="rId15"/>
    <p:sldId id="1082" r:id="rId16"/>
  </p:sldIdLst>
  <p:sldSz cx="12192000" cy="6858000"/>
  <p:notesSz cx="6858000" cy="9144000"/>
  <p:embeddedFontLst>
    <p:embeddedFont>
      <p:font typeface="方正黑体简体" panose="02000000000000000000" charset="-122"/>
      <p:regular r:id="rId22"/>
    </p:embeddedFont>
    <p:embeddedFont>
      <p:font typeface="微软雅黑" panose="020B0503020204020204" pitchFamily="34" charset="-122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5" clrIdx="0"/>
  <p:cmAuthor id="2" name="作者" initials="作" lastIdx="0" clrIdx="1"/>
  <p:cmAuthor id="3" name="sharo" initials="s" lastIdx="1" clrIdx="2"/>
  <p:cmAuthor id="4" name="10107" initials="1" lastIdx="6" clrIdx="3"/>
  <p:cmAuthor id="5" name="销售四部直播06" initials="销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A0B9"/>
    <a:srgbClr val="AB5418"/>
    <a:srgbClr val="A34507"/>
    <a:srgbClr val="A24406"/>
    <a:srgbClr val="FDB64E"/>
    <a:srgbClr val="FCB44C"/>
    <a:srgbClr val="FBB24B"/>
    <a:srgbClr val="FAB04A"/>
    <a:srgbClr val="FAB14A"/>
    <a:srgbClr val="E0E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gs" Target="tags/tag25.xml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png>
</file>

<file path=ppt/media/image3.svg>
</file>

<file path=ppt/media/image4.pn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ppt 封面7-12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1270"/>
            <a:ext cx="12192000" cy="68548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tags" Target="../tags/tag19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image" Target="../media/image9.png"/><Relationship Id="rId1" Type="http://schemas.openxmlformats.org/officeDocument/2006/relationships/tags" Target="../tags/tag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7.xml"/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jpeg"/><Relationship Id="rId2" Type="http://schemas.openxmlformats.org/officeDocument/2006/relationships/image" Target="../media/image5.png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2.xml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tags" Target="../tags/tag13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7.xml"/><Relationship Id="rId4" Type="http://schemas.openxmlformats.org/officeDocument/2006/relationships/image" Target="../media/image5.png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tags" Target="../tags/tag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标题 8"/>
          <p:cNvSpPr/>
          <p:nvPr>
            <p:ph type="ctrTitle" idx="2"/>
            <p:custDataLst>
              <p:tags r:id="rId1"/>
            </p:custDataLst>
          </p:nvPr>
        </p:nvSpPr>
        <p:spPr>
          <a:xfrm>
            <a:off x="1375410" y="2436495"/>
            <a:ext cx="5079365" cy="1056005"/>
          </a:xfrm>
        </p:spPr>
        <p:txBody>
          <a:bodyPr>
            <a:normAutofit fontScale="90000"/>
          </a:bodyPr>
          <a:p>
            <a:pPr algn="ctr"/>
            <a:r>
              <a:rPr lang="zh-CN" altLang="en-US" sz="4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sym typeface="方正黑体简体" panose="02000000000000000000" charset="-122"/>
              </a:rPr>
              <a:t>主升强化标准</a:t>
            </a:r>
            <a:br>
              <a:rPr lang="zh-CN" altLang="en-US" sz="4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sym typeface="方正黑体简体" panose="02000000000000000000" charset="-122"/>
              </a:rPr>
            </a:br>
            <a:r>
              <a:rPr lang="zh-CN" altLang="en-US" sz="4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sym typeface="方正黑体简体" panose="02000000000000000000" charset="-122"/>
              </a:rPr>
              <a:t>建立和打理自选股池</a:t>
            </a:r>
            <a:endParaRPr lang="zh-CN" altLang="en-US" b="1"/>
          </a:p>
        </p:txBody>
      </p:sp>
      <p:pic>
        <p:nvPicPr>
          <p:cNvPr id="23" name="图片 22" descr="趋势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12330" y="1591310"/>
            <a:ext cx="3172460" cy="31724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00505" y="3569970"/>
            <a:ext cx="4829175" cy="13487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endParaRPr lang="zh-CN" sz="40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53695" y="642620"/>
            <a:ext cx="828675" cy="8286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71270" y="8731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自上而下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16935" y="2832735"/>
            <a:ext cx="4196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优先从涨幅高的板块里面复盘成分股，把不同位置的票放到不同的自选池跟踪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1035" y="766445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22590" y="1242060"/>
            <a:ext cx="3601085" cy="3601085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4"/>
            </p:custDataLst>
          </p:nvPr>
        </p:nvSpPr>
        <p:spPr>
          <a:xfrm>
            <a:off x="819156" y="2299508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5"/>
            </p:custDataLst>
          </p:nvPr>
        </p:nvSpPr>
        <p:spPr>
          <a:xfrm>
            <a:off x="8162610" y="5229995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1042670" y="2787650"/>
            <a:ext cx="66643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体系的目的是保持客观，理性对待，循序渐进</a:t>
            </a:r>
            <a:endParaRPr lang="zh-CN" altLang="en-US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endParaRPr lang="en-US" altLang="zh-CN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r>
              <a:rPr lang="zh-CN" altLang="en-US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养成良好的交易习惯：盘前决策</a:t>
            </a:r>
            <a:r>
              <a:rPr lang="en-US" altLang="zh-CN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-</a:t>
            </a:r>
            <a:r>
              <a:rPr lang="zh-CN" altLang="en-US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盘中执行</a:t>
            </a:r>
            <a:r>
              <a:rPr lang="en-US" altLang="zh-CN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-</a:t>
            </a:r>
            <a:r>
              <a:rPr lang="zh-CN" altLang="en-US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盘后总结</a:t>
            </a:r>
            <a:endParaRPr lang="zh-CN" altLang="en-US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3270" y="4907280"/>
            <a:ext cx="10515600" cy="1325563"/>
          </a:xfrm>
        </p:spPr>
        <p:txBody>
          <a:bodyPr>
            <a:normAutofit/>
          </a:bodyPr>
          <a:p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b="1">
                <a:latin typeface="方正黑体简体" panose="02000000000000000000" charset="-122"/>
                <a:ea typeface="方正黑体简体" panose="02000000000000000000" charset="-122"/>
                <a:cs typeface="微软雅黑" panose="020B0503020204020204" pitchFamily="34" charset="-122"/>
              </a:rPr>
              <a:t>投资有风险，入市需谨慎！</a:t>
            </a:r>
            <a:endParaRPr lang="zh-CN" altLang="en-US" b="1">
              <a:latin typeface="方正黑体简体" panose="02000000000000000000" charset="-122"/>
              <a:ea typeface="方正黑体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0080" y="1012825"/>
            <a:ext cx="10911840" cy="4771390"/>
          </a:xfrm>
        </p:spPr>
        <p:txBody>
          <a:bodyPr>
            <a:normAutofit/>
          </a:bodyPr>
          <a:p>
            <a:r>
              <a:rPr lang="zh-CN" altLang="en-US" sz="1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郑重提示</a:t>
            </a:r>
            <a:r>
              <a:rPr lang="zh-CN" altLang="en-US" sz="18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：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本课程所涉观点，非个人观点，均基于软件数据，仅供学习交流，不构成任何投资买卖建议，据此入市风险自负。 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marL="0" indent="0">
              <a:buNone/>
            </a:pP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r>
              <a:rPr lang="zh-CN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陆炳羽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【A0150623100003】：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本课程顾问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王泽文【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A0150623060004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】：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编写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崔</a:t>
            </a:r>
            <a:r>
              <a:rPr lang="en-US" altLang="zh-CN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   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圣【A0150123100009】：转述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7325" y="790575"/>
            <a:ext cx="9277985" cy="52190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7660" y="1189990"/>
            <a:ext cx="8252460" cy="46424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3270" y="4907280"/>
            <a:ext cx="10515600" cy="1325563"/>
          </a:xfrm>
        </p:spPr>
        <p:txBody>
          <a:bodyPr>
            <a:normAutofit/>
          </a:bodyPr>
          <a:p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b="1">
                <a:latin typeface="方正黑体简体" panose="02000000000000000000" charset="-122"/>
                <a:ea typeface="方正黑体简体" panose="02000000000000000000" charset="-122"/>
                <a:cs typeface="微软雅黑" panose="020B0503020204020204" pitchFamily="34" charset="-122"/>
              </a:rPr>
              <a:t>投资有风险，入市需谨慎！</a:t>
            </a:r>
            <a:endParaRPr lang="zh-CN" altLang="en-US" b="1">
              <a:latin typeface="方正黑体简体" panose="02000000000000000000" charset="-122"/>
              <a:ea typeface="方正黑体简体" panose="02000000000000000000" charset="-122"/>
              <a:cs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0080" y="1012825"/>
            <a:ext cx="10911840" cy="4771390"/>
          </a:xfrm>
        </p:spPr>
        <p:txBody>
          <a:bodyPr>
            <a:normAutofit/>
          </a:bodyPr>
          <a:p>
            <a:pPr marL="0" algn="l">
              <a:buClrTx/>
              <a:buSzTx/>
              <a:buFontTx/>
              <a:buNone/>
            </a:pP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</a:rPr>
              <a:t>郑重提示：本课程所涉观点，非个人观点，均基于软件数据，仅供学习交流，不构成任何投资买卖建议，据此入市风险自负。 </a:t>
            </a:r>
            <a:endParaRPr lang="zh-CN" altLang="en-US" sz="20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+mj-cs"/>
            </a:endParaRPr>
          </a:p>
          <a:p>
            <a:pPr marL="0" algn="l">
              <a:buClrTx/>
              <a:buSzTx/>
              <a:buFontTx/>
              <a:buNone/>
            </a:pPr>
            <a:endParaRPr lang="zh-CN" altLang="en-US" sz="20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+mj-cs"/>
            </a:endParaRPr>
          </a:p>
          <a:p>
            <a:pPr marL="0" algn="l">
              <a:buClrTx/>
              <a:buSzTx/>
              <a:buFontTx/>
              <a:buNone/>
            </a:pP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</a:rPr>
              <a:t>陆炳羽【A0150623100003】：</a:t>
            </a: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  <a:sym typeface="+mn-ea"/>
              </a:rPr>
              <a:t>本课程顾问</a:t>
            </a:r>
            <a:endParaRPr lang="zh-CN" altLang="en-US" sz="20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+mj-cs"/>
            </a:endParaRPr>
          </a:p>
          <a:p>
            <a:pPr marL="0" algn="l">
              <a:buClrTx/>
              <a:buSzTx/>
              <a:buFontTx/>
              <a:buNone/>
            </a:pP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</a:rPr>
              <a:t>王泽文【</a:t>
            </a: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  <a:sym typeface="+mn-ea"/>
              </a:rPr>
              <a:t>A0150623060004</a:t>
            </a: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</a:rPr>
              <a:t>】：</a:t>
            </a: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  <a:sym typeface="+mn-ea"/>
              </a:rPr>
              <a:t>编写</a:t>
            </a:r>
            <a:endParaRPr lang="zh-CN" altLang="en-US" sz="20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+mj-cs"/>
            </a:endParaRPr>
          </a:p>
          <a:p>
            <a:pPr marL="0" algn="l">
              <a:buClrTx/>
              <a:buSzTx/>
              <a:buFontTx/>
              <a:buNone/>
            </a:pP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</a:rPr>
              <a:t>崔</a:t>
            </a:r>
            <a:r>
              <a:rPr lang="en-US" altLang="zh-CN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</a:rPr>
              <a:t>   </a:t>
            </a: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</a:rPr>
              <a:t>圣</a:t>
            </a:r>
            <a:r>
              <a:rPr lang="en-US" altLang="zh-CN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</a:rPr>
              <a:t> </a:t>
            </a:r>
            <a:r>
              <a:rPr lang="zh-CN" altLang="en-US" sz="2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+mj-cs"/>
              </a:rPr>
              <a:t>【A0150123100009】：转述</a:t>
            </a:r>
            <a:endParaRPr lang="zh-CN" altLang="en-US" sz="20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+mj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371331" y="1874578"/>
            <a:ext cx="46908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accent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自选股池的建立和打理</a:t>
            </a:r>
            <a:endParaRPr lang="zh-CN" altLang="en-US" sz="2400" b="1">
              <a:solidFill>
                <a:schemeClr val="accent1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4467601" y="3472431"/>
            <a:ext cx="46908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accent2"/>
                </a:solidFill>
                <a:latin typeface="方正黑体简体" panose="02000000000000000000" charset="-122"/>
                <a:ea typeface="方正黑体简体" panose="02000000000000000000" charset="-122"/>
              </a:rPr>
              <a:t>复盘方式汇总</a:t>
            </a:r>
            <a:endParaRPr lang="zh-CN" altLang="en-US" sz="2400" b="1">
              <a:solidFill>
                <a:schemeClr val="accent2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51" name="图形 13"/>
          <p:cNvSpPr/>
          <p:nvPr>
            <p:custDataLst>
              <p:tags r:id="rId3"/>
            </p:custDataLst>
          </p:nvPr>
        </p:nvSpPr>
        <p:spPr>
          <a:xfrm>
            <a:off x="3206451" y="1629083"/>
            <a:ext cx="969097" cy="951791"/>
          </a:xfrm>
          <a:custGeom>
            <a:avLst/>
            <a:gdLst>
              <a:gd name="connsiteX0" fmla="*/ 1032140 w 1066800"/>
              <a:gd name="connsiteY0" fmla="*/ 349169 h 1047750"/>
              <a:gd name="connsiteX1" fmla="*/ 852118 w 1066800"/>
              <a:gd name="connsiteY1" fmla="*/ 964484 h 1047750"/>
              <a:gd name="connsiteX2" fmla="*/ 217753 w 1066800"/>
              <a:gd name="connsiteY2" fmla="*/ 923526 h 1047750"/>
              <a:gd name="connsiteX3" fmla="*/ 30110 w 1066800"/>
              <a:gd name="connsiteY3" fmla="*/ 350121 h 1047750"/>
              <a:gd name="connsiteX4" fmla="*/ 513980 w 1066800"/>
              <a:gd name="connsiteY4" fmla="*/ 7221 h 1047750"/>
              <a:gd name="connsiteX5" fmla="*/ 1032140 w 1066800"/>
              <a:gd name="connsiteY5" fmla="*/ 349169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800" h="1047750">
                <a:moveTo>
                  <a:pt x="1032140" y="349169"/>
                </a:moveTo>
                <a:cubicBezTo>
                  <a:pt x="1107388" y="558719"/>
                  <a:pt x="1030235" y="839706"/>
                  <a:pt x="852118" y="964484"/>
                </a:cubicBezTo>
                <a:cubicBezTo>
                  <a:pt x="674000" y="1090214"/>
                  <a:pt x="394918" y="1059734"/>
                  <a:pt x="217753" y="923526"/>
                </a:cubicBezTo>
                <a:cubicBezTo>
                  <a:pt x="40588" y="787319"/>
                  <a:pt x="-34660" y="544431"/>
                  <a:pt x="30110" y="350121"/>
                </a:cubicBezTo>
                <a:cubicBezTo>
                  <a:pt x="93928" y="155811"/>
                  <a:pt x="297763" y="11031"/>
                  <a:pt x="513980" y="7221"/>
                </a:cubicBezTo>
                <a:cubicBezTo>
                  <a:pt x="729245" y="3411"/>
                  <a:pt x="956893" y="140571"/>
                  <a:pt x="1032140" y="349169"/>
                </a:cubicBezTo>
                <a:close/>
              </a:path>
            </a:pathLst>
          </a:custGeom>
          <a:solidFill>
            <a:srgbClr val="FDB64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4" name="图形 13"/>
          <p:cNvSpPr/>
          <p:nvPr>
            <p:custDataLst>
              <p:tags r:id="rId4"/>
            </p:custDataLst>
          </p:nvPr>
        </p:nvSpPr>
        <p:spPr>
          <a:xfrm>
            <a:off x="3206451" y="3226193"/>
            <a:ext cx="969097" cy="951791"/>
          </a:xfrm>
          <a:custGeom>
            <a:avLst/>
            <a:gdLst>
              <a:gd name="connsiteX0" fmla="*/ 1032140 w 1066800"/>
              <a:gd name="connsiteY0" fmla="*/ 349169 h 1047750"/>
              <a:gd name="connsiteX1" fmla="*/ 852118 w 1066800"/>
              <a:gd name="connsiteY1" fmla="*/ 964484 h 1047750"/>
              <a:gd name="connsiteX2" fmla="*/ 217753 w 1066800"/>
              <a:gd name="connsiteY2" fmla="*/ 923526 h 1047750"/>
              <a:gd name="connsiteX3" fmla="*/ 30110 w 1066800"/>
              <a:gd name="connsiteY3" fmla="*/ 350121 h 1047750"/>
              <a:gd name="connsiteX4" fmla="*/ 513980 w 1066800"/>
              <a:gd name="connsiteY4" fmla="*/ 7221 h 1047750"/>
              <a:gd name="connsiteX5" fmla="*/ 1032140 w 1066800"/>
              <a:gd name="connsiteY5" fmla="*/ 349169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800" h="1047750">
                <a:moveTo>
                  <a:pt x="1032140" y="349169"/>
                </a:moveTo>
                <a:cubicBezTo>
                  <a:pt x="1107388" y="558719"/>
                  <a:pt x="1030235" y="839706"/>
                  <a:pt x="852118" y="964484"/>
                </a:cubicBezTo>
                <a:cubicBezTo>
                  <a:pt x="674000" y="1090214"/>
                  <a:pt x="394918" y="1059734"/>
                  <a:pt x="217753" y="923526"/>
                </a:cubicBezTo>
                <a:cubicBezTo>
                  <a:pt x="40588" y="787319"/>
                  <a:pt x="-34660" y="544431"/>
                  <a:pt x="30110" y="350121"/>
                </a:cubicBezTo>
                <a:cubicBezTo>
                  <a:pt x="93928" y="155811"/>
                  <a:pt x="297763" y="11031"/>
                  <a:pt x="513980" y="7221"/>
                </a:cubicBezTo>
                <a:cubicBezTo>
                  <a:pt x="729245" y="3411"/>
                  <a:pt x="956893" y="140571"/>
                  <a:pt x="1032140" y="349169"/>
                </a:cubicBezTo>
                <a:close/>
              </a:path>
            </a:pathLst>
          </a:custGeom>
          <a:solidFill>
            <a:srgbClr val="8DA0B9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3" name="图片 22" descr="红色向右箭头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8770" y="800735"/>
            <a:ext cx="828040" cy="828040"/>
          </a:xfrm>
          <a:prstGeom prst="rect">
            <a:avLst/>
          </a:prstGeom>
        </p:spPr>
      </p:pic>
      <p:sp>
        <p:nvSpPr>
          <p:cNvPr id="3" name="标题 2"/>
          <p:cNvSpPr/>
          <p:nvPr>
            <p:custDataLst>
              <p:tags r:id="rId8"/>
            </p:custDataLst>
          </p:nvPr>
        </p:nvSpPr>
        <p:spPr>
          <a:xfrm>
            <a:off x="838200" y="878840"/>
            <a:ext cx="4165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>
                <a:latin typeface="方正黑体简体" panose="02000000000000000000" charset="-122"/>
                <a:ea typeface="方正黑体简体" panose="02000000000000000000" charset="-122"/>
              </a:rPr>
              <a:t>今日课程安排</a:t>
            </a:r>
            <a:endParaRPr lang="zh-CN" altLang="en-US" b="1"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2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5100" y="707390"/>
            <a:ext cx="994189" cy="994189"/>
          </a:xfrm>
          <a:prstGeom prst="rect">
            <a:avLst/>
          </a:prstGeom>
        </p:spPr>
      </p:pic>
      <p:pic>
        <p:nvPicPr>
          <p:cNvPr id="14" name="内容占位符 1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175" y="1494155"/>
            <a:ext cx="8446770" cy="448437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4467225" y="2595880"/>
            <a:ext cx="5256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accent2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自选股池建立和打理</a:t>
            </a:r>
            <a:endParaRPr lang="zh-CN" altLang="en-US" sz="2400" b="1">
              <a:solidFill>
                <a:schemeClr val="accent2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sp>
        <p:nvSpPr>
          <p:cNvPr id="48" name="图形 13"/>
          <p:cNvSpPr/>
          <p:nvPr>
            <p:custDataLst>
              <p:tags r:id="rId2"/>
            </p:custDataLst>
          </p:nvPr>
        </p:nvSpPr>
        <p:spPr>
          <a:xfrm>
            <a:off x="3418541" y="2350412"/>
            <a:ext cx="969097" cy="951791"/>
          </a:xfrm>
          <a:custGeom>
            <a:avLst/>
            <a:gdLst>
              <a:gd name="connsiteX0" fmla="*/ 1032140 w 1066800"/>
              <a:gd name="connsiteY0" fmla="*/ 349169 h 1047750"/>
              <a:gd name="connsiteX1" fmla="*/ 852118 w 1066800"/>
              <a:gd name="connsiteY1" fmla="*/ 964484 h 1047750"/>
              <a:gd name="connsiteX2" fmla="*/ 217753 w 1066800"/>
              <a:gd name="connsiteY2" fmla="*/ 923526 h 1047750"/>
              <a:gd name="connsiteX3" fmla="*/ 30110 w 1066800"/>
              <a:gd name="connsiteY3" fmla="*/ 350121 h 1047750"/>
              <a:gd name="connsiteX4" fmla="*/ 513980 w 1066800"/>
              <a:gd name="connsiteY4" fmla="*/ 7221 h 1047750"/>
              <a:gd name="connsiteX5" fmla="*/ 1032140 w 1066800"/>
              <a:gd name="connsiteY5" fmla="*/ 349169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800" h="1047750">
                <a:moveTo>
                  <a:pt x="1032140" y="349169"/>
                </a:moveTo>
                <a:cubicBezTo>
                  <a:pt x="1107388" y="558719"/>
                  <a:pt x="1030235" y="839706"/>
                  <a:pt x="852118" y="964484"/>
                </a:cubicBezTo>
                <a:cubicBezTo>
                  <a:pt x="674000" y="1090214"/>
                  <a:pt x="394918" y="1059734"/>
                  <a:pt x="217753" y="923526"/>
                </a:cubicBezTo>
                <a:cubicBezTo>
                  <a:pt x="40588" y="787319"/>
                  <a:pt x="-34660" y="544431"/>
                  <a:pt x="30110" y="350121"/>
                </a:cubicBezTo>
                <a:cubicBezTo>
                  <a:pt x="93928" y="155811"/>
                  <a:pt x="297763" y="11031"/>
                  <a:pt x="513980" y="7221"/>
                </a:cubicBezTo>
                <a:cubicBezTo>
                  <a:pt x="729245" y="3411"/>
                  <a:pt x="956893" y="140571"/>
                  <a:pt x="1032140" y="349169"/>
                </a:cubicBezTo>
                <a:close/>
              </a:path>
            </a:pathLst>
          </a:custGeom>
          <a:solidFill>
            <a:srgbClr val="8DA0B9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endParaRPr lang="zh-CN" altLang="en-US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3" name="图片 2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8770" y="800735"/>
            <a:ext cx="828040" cy="828040"/>
          </a:xfrm>
          <a:prstGeom prst="rect">
            <a:avLst/>
          </a:prstGeom>
        </p:spPr>
      </p:pic>
      <p:sp>
        <p:nvSpPr>
          <p:cNvPr id="3" name="标题 2"/>
          <p:cNvSpPr/>
          <p:nvPr>
            <p:custDataLst>
              <p:tags r:id="rId6"/>
            </p:custDataLst>
          </p:nvPr>
        </p:nvSpPr>
        <p:spPr>
          <a:xfrm>
            <a:off x="838200" y="878840"/>
            <a:ext cx="4165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>
                <a:latin typeface="方正黑体简体" panose="02000000000000000000" charset="-122"/>
                <a:ea typeface="方正黑体简体" panose="02000000000000000000" charset="-122"/>
              </a:rPr>
              <a:t>今日课程安排</a:t>
            </a:r>
            <a:endParaRPr lang="zh-CN" altLang="en-US" b="1"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287010" y="545147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zh-CN" altLang="en-US"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19075" y="680720"/>
            <a:ext cx="828040" cy="8280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21385" y="894715"/>
            <a:ext cx="6096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chemeClr val="accent2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自选股池建立和打理</a:t>
            </a:r>
            <a:endParaRPr lang="zh-CN" altLang="en-US" sz="2400" b="1">
              <a:solidFill>
                <a:schemeClr val="accent2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385" y="1355090"/>
            <a:ext cx="9937115" cy="360553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254125" y="5306695"/>
            <a:ext cx="5274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1</a:t>
            </a:r>
            <a:r>
              <a:rPr lang="zh-CN" altLang="en-US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涨阶段、</a:t>
            </a:r>
            <a:r>
              <a:rPr lang="en-US" altLang="zh-CN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2</a:t>
            </a:r>
            <a:r>
              <a:rPr lang="zh-CN" altLang="en-US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回阶段、后脚长、回踩低吸</a:t>
            </a:r>
            <a:endParaRPr lang="zh-CN" altLang="en-US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582786" y="3550978"/>
            <a:ext cx="46908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accent2"/>
                </a:solidFill>
                <a:latin typeface="方正黑体简体" panose="02000000000000000000" charset="-122"/>
                <a:ea typeface="方正黑体简体" panose="02000000000000000000" charset="-122"/>
                <a:sym typeface="+mn-ea"/>
              </a:rPr>
              <a:t>复盘方式汇总</a:t>
            </a:r>
            <a:endParaRPr lang="zh-CN" altLang="en-US" sz="2400" b="1">
              <a:solidFill>
                <a:schemeClr val="accent1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sp>
        <p:nvSpPr>
          <p:cNvPr id="51" name="图形 13"/>
          <p:cNvSpPr/>
          <p:nvPr>
            <p:custDataLst>
              <p:tags r:id="rId2"/>
            </p:custDataLst>
          </p:nvPr>
        </p:nvSpPr>
        <p:spPr>
          <a:xfrm>
            <a:off x="3206451" y="3234363"/>
            <a:ext cx="969097" cy="951791"/>
          </a:xfrm>
          <a:custGeom>
            <a:avLst/>
            <a:gdLst>
              <a:gd name="connsiteX0" fmla="*/ 1032140 w 1066800"/>
              <a:gd name="connsiteY0" fmla="*/ 349169 h 1047750"/>
              <a:gd name="connsiteX1" fmla="*/ 852118 w 1066800"/>
              <a:gd name="connsiteY1" fmla="*/ 964484 h 1047750"/>
              <a:gd name="connsiteX2" fmla="*/ 217753 w 1066800"/>
              <a:gd name="connsiteY2" fmla="*/ 923526 h 1047750"/>
              <a:gd name="connsiteX3" fmla="*/ 30110 w 1066800"/>
              <a:gd name="connsiteY3" fmla="*/ 350121 h 1047750"/>
              <a:gd name="connsiteX4" fmla="*/ 513980 w 1066800"/>
              <a:gd name="connsiteY4" fmla="*/ 7221 h 1047750"/>
              <a:gd name="connsiteX5" fmla="*/ 1032140 w 1066800"/>
              <a:gd name="connsiteY5" fmla="*/ 349169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800" h="1047750">
                <a:moveTo>
                  <a:pt x="1032140" y="349169"/>
                </a:moveTo>
                <a:cubicBezTo>
                  <a:pt x="1107388" y="558719"/>
                  <a:pt x="1030235" y="839706"/>
                  <a:pt x="852118" y="964484"/>
                </a:cubicBezTo>
                <a:cubicBezTo>
                  <a:pt x="674000" y="1090214"/>
                  <a:pt x="394918" y="1059734"/>
                  <a:pt x="217753" y="923526"/>
                </a:cubicBezTo>
                <a:cubicBezTo>
                  <a:pt x="40588" y="787319"/>
                  <a:pt x="-34660" y="544431"/>
                  <a:pt x="30110" y="350121"/>
                </a:cubicBezTo>
                <a:cubicBezTo>
                  <a:pt x="93928" y="155811"/>
                  <a:pt x="297763" y="11031"/>
                  <a:pt x="513980" y="7221"/>
                </a:cubicBezTo>
                <a:cubicBezTo>
                  <a:pt x="729245" y="3411"/>
                  <a:pt x="956893" y="140571"/>
                  <a:pt x="1032140" y="349169"/>
                </a:cubicBezTo>
                <a:close/>
              </a:path>
            </a:pathLst>
          </a:custGeom>
          <a:solidFill>
            <a:srgbClr val="FDB64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</a:t>
            </a:r>
            <a:endParaRPr lang="zh-CN" altLang="en-US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3" name="图片 2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18770" y="800735"/>
            <a:ext cx="828040" cy="828040"/>
          </a:xfrm>
          <a:prstGeom prst="rect">
            <a:avLst/>
          </a:prstGeom>
        </p:spPr>
      </p:pic>
      <p:sp>
        <p:nvSpPr>
          <p:cNvPr id="3" name="标题 2"/>
          <p:cNvSpPr/>
          <p:nvPr>
            <p:custDataLst>
              <p:tags r:id="rId5"/>
            </p:custDataLst>
          </p:nvPr>
        </p:nvSpPr>
        <p:spPr>
          <a:xfrm>
            <a:off x="838200" y="878840"/>
            <a:ext cx="4165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>
                <a:latin typeface="方正黑体简体" panose="02000000000000000000" charset="-122"/>
                <a:ea typeface="方正黑体简体" panose="02000000000000000000" charset="-122"/>
              </a:rPr>
              <a:t>今日课程安排</a:t>
            </a:r>
            <a:endParaRPr lang="zh-CN" altLang="en-US" b="1"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53695" y="642620"/>
            <a:ext cx="828675" cy="8286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71905" y="8731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方正黑体简体" panose="02000000000000000000" charset="-122"/>
                <a:ea typeface="方正黑体简体" panose="02000000000000000000" charset="-122"/>
              </a:rPr>
              <a:t>自下而上</a:t>
            </a:r>
            <a:endParaRPr lang="zh-CN" altLang="en-US"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87065" y="2814955"/>
            <a:ext cx="56432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每日涨幅</a:t>
            </a:r>
            <a:r>
              <a:rPr lang="en-US" altLang="zh-CN"/>
              <a:t>5%</a:t>
            </a:r>
            <a:r>
              <a:rPr lang="zh-CN" altLang="en-US"/>
              <a:t>个股挨个复盘，把他归类到不同的位置中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  <p:tag name="KSO_WM_DIAGRAM_VIRTUALLY_FRAME" val="{&quot;height&quot;:264.7540157480315,&quot;left&quot;:252.47645669291336,&quot;top&quot;:158.49645669291337,&quot;width&quot;:483.7235433070866}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DIAGRAM_VIRTUALLY_FRAME" val="{&quot;height&quot;:264.7540157480315,&quot;left&quot;:252.47645669291336,&quot;top&quot;:158.49645669291337,&quot;width&quot;:483.7235433070866}"/>
</p:tagLst>
</file>

<file path=ppt/tags/tag15.xml><?xml version="1.0" encoding="utf-8"?>
<p:tagLst xmlns:p="http://schemas.openxmlformats.org/presentationml/2006/main">
  <p:tag name="KSO_WM_BEAUTIFY_FLAG" val=""/>
  <p:tag name="KSO_WM_DIAGRAM_VIRTUALLY_FRAME" val="{&quot;height&quot;:264.7540157480315,&quot;left&quot;:252.47645669291336,&quot;top&quot;:158.49645669291337,&quot;width&quot;:483.7235433070866}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DIAGRAM_VIRTUALLY_FRAME" val="{&quot;height&quot;:264.7540157480315,&quot;left&quot;:252.47645669291336,&quot;top&quot;:158.49645669291337,&quot;width&quot;:483.7235433070866}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COMMONDATA" val="eyJoZGlkIjoiMjA4NTVhYjM2MTg2OGFiNzRkZGFlNTk1MGZiYmYxZDkifQ=="/>
  <p:tag name="KSO_WPP_MARK_KEY" val="8857545e-22c1-4d57-97c8-7133d89a2afd"/>
  <p:tag name="commondata" val="eyJoZGlkIjoiYjFiZjg5YWE0OTBkNTkxNmFmMWFhNTE1MzkyYmIyZGQifQ=="/>
</p:tagLst>
</file>

<file path=ppt/tags/tag3.xml><?xml version="1.0" encoding="utf-8"?>
<p:tagLst xmlns:p="http://schemas.openxmlformats.org/presentationml/2006/main">
  <p:tag name="KSO_WM_DIAGRAM_VIRTUALLY_FRAME" val="{&quot;height&quot;:264.7540157480315,&quot;left&quot;:252.47645669291336,&quot;top&quot;:158.49645669291337,&quot;width&quot;:483.7235433070866}"/>
</p:tagLst>
</file>

<file path=ppt/tags/tag4.xml><?xml version="1.0" encoding="utf-8"?>
<p:tagLst xmlns:p="http://schemas.openxmlformats.org/presentationml/2006/main">
  <p:tag name="KSO_WM_BEAUTIFY_FLAG" val=""/>
  <p:tag name="KSO_WM_DIAGRAM_VIRTUALLY_FRAME" val="{&quot;height&quot;:264.7540157480315,&quot;left&quot;:252.47645669291336,&quot;top&quot;:158.49645669291337,&quot;width&quot;:483.7235433070866}"/>
</p:tagLst>
</file>

<file path=ppt/tags/tag5.xml><?xml version="1.0" encoding="utf-8"?>
<p:tagLst xmlns:p="http://schemas.openxmlformats.org/presentationml/2006/main">
  <p:tag name="KSO_WM_BEAUTIFY_FLAG" val=""/>
  <p:tag name="KSO_WM_DIAGRAM_VIRTUALLY_FRAME" val="{&quot;height&quot;:264.7540157480315,&quot;left&quot;:252.47645669291336,&quot;top&quot;:158.49645669291337,&quot;width&quot;:483.7235433070866}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DIAGRAM_VIRTUALLY_FRAME" val="{&quot;height&quot;:264.7540157480315,&quot;left&quot;:252.47645669291336,&quot;top&quot;:158.49645669291337,&quot;width&quot;:483.7235433070866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487</Words>
  <Application>WPS 演示</Application>
  <PresentationFormat>宽屏</PresentationFormat>
  <Paragraphs>56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Wingdings</vt:lpstr>
      <vt:lpstr>方正黑体简体</vt:lpstr>
      <vt:lpstr>微软雅黑</vt:lpstr>
      <vt:lpstr>Calibri</vt:lpstr>
      <vt:lpstr>Arial Unicode MS</vt:lpstr>
      <vt:lpstr>Office 主题</vt:lpstr>
      <vt:lpstr>主升强化标准 纠错与卖出 </vt:lpstr>
      <vt:lpstr>PowerPoint 演示文稿</vt:lpstr>
      <vt:lpstr> 投资有风险，入市需谨慎！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投资有风险，入市需谨慎！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脱轨地铁</cp:lastModifiedBy>
  <cp:revision>306</cp:revision>
  <dcterms:created xsi:type="dcterms:W3CDTF">2021-07-12T09:18:00Z</dcterms:created>
  <dcterms:modified xsi:type="dcterms:W3CDTF">2024-07-10T07:55:47Z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CBCBBB41E740469296E1355AF6568DDE_12</vt:lpwstr>
  </property>
  <property fmtid="{D5CDD505-2E9C-101B-9397-08002B2CF9AE}" pid="3" name="KSOProductBuildVer">
    <vt:lpwstr>2052-12.1.0.16929</vt:lpwstr>
  </property>
  <property fmtid="{D5CDD505-2E9C-101B-9397-08002B2CF9AE}" pid="4" name="commondata">
    <vt:lpwstr>eyJoZGlkIjoiNGE5N2VjOWEzNzVjM2Q5NDI4YjA3ZDkxZmQ3Mjc0OWQifQ==</vt:lpwstr>
  </property>
</Properties>
</file>

<file path=docProps/thumbnail.jpeg>
</file>